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8" r:id="rId1"/>
  </p:sldMasterIdLst>
  <p:sldIdLst>
    <p:sldId id="256" r:id="rId2"/>
    <p:sldId id="257" r:id="rId3"/>
    <p:sldId id="258" r:id="rId4"/>
    <p:sldId id="259" r:id="rId5"/>
    <p:sldId id="260" r:id="rId6"/>
    <p:sldId id="261" r:id="rId7"/>
    <p:sldId id="262" r:id="rId8"/>
    <p:sldId id="263" r:id="rId9"/>
    <p:sldId id="264" r:id="rId10"/>
    <p:sldId id="266"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1" autoAdjust="0"/>
    <p:restoredTop sz="94660"/>
  </p:normalViewPr>
  <p:slideViewPr>
    <p:cSldViewPr snapToGrid="0">
      <p:cViewPr varScale="1">
        <p:scale>
          <a:sx n="45" d="100"/>
          <a:sy n="45" d="100"/>
        </p:scale>
        <p:origin x="48" y="6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D7E9298C-182E-4935-A056-B92D85CBEACC}" type="datetimeFigureOut">
              <a:rPr lang="en-US" smtClean="0"/>
              <a:t>9/21/2018</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B2B9B650-B93B-42E9-94EE-4CAE357DC1C0}"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73957958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E9298C-182E-4935-A056-B92D85CBEACC}"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B9B650-B93B-42E9-94EE-4CAE357DC1C0}" type="slidenum">
              <a:rPr lang="en-US" smtClean="0"/>
              <a:t>‹#›</a:t>
            </a:fld>
            <a:endParaRPr lang="en-US"/>
          </a:p>
        </p:txBody>
      </p:sp>
    </p:spTree>
    <p:extLst>
      <p:ext uri="{BB962C8B-B14F-4D97-AF65-F5344CB8AC3E}">
        <p14:creationId xmlns:p14="http://schemas.microsoft.com/office/powerpoint/2010/main" val="3415275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D7E9298C-182E-4935-A056-B92D85CBEACC}" type="datetimeFigureOut">
              <a:rPr lang="en-US" smtClean="0"/>
              <a:t>9/21/2018</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B2B9B650-B93B-42E9-94EE-4CAE357DC1C0}"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54793822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E9298C-182E-4935-A056-B92D85CBEACC}" type="datetimeFigureOut">
              <a:rPr lang="en-US" smtClean="0"/>
              <a:t>9/21/2018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B9B650-B93B-42E9-94EE-4CAE357DC1C0}" type="slidenum">
              <a:rPr lang="en-US" smtClean="0"/>
              <a:t>‹#›</a:t>
            </a:fld>
            <a:endParaRPr lang="en-US"/>
          </a:p>
        </p:txBody>
      </p:sp>
    </p:spTree>
    <p:extLst>
      <p:ext uri="{BB962C8B-B14F-4D97-AF65-F5344CB8AC3E}">
        <p14:creationId xmlns:p14="http://schemas.microsoft.com/office/powerpoint/2010/main" val="4167894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E9298C-182E-4935-A056-B92D85CBEACC}" type="datetimeFigureOut">
              <a:rPr lang="en-US" smtClean="0"/>
              <a:t>9/21/2018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B9B650-B93B-42E9-94EE-4CAE357DC1C0}" type="slidenum">
              <a:rPr lang="en-US" smtClean="0"/>
              <a:t>‹#›</a:t>
            </a:fld>
            <a:endParaRPr lang="en-US"/>
          </a:p>
        </p:txBody>
      </p:sp>
    </p:spTree>
    <p:extLst>
      <p:ext uri="{BB962C8B-B14F-4D97-AF65-F5344CB8AC3E}">
        <p14:creationId xmlns:p14="http://schemas.microsoft.com/office/powerpoint/2010/main" val="3407823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E9298C-182E-4935-A056-B92D85CBEACC}" type="datetimeFigureOut">
              <a:rPr lang="en-US" smtClean="0"/>
              <a:t>9/21/2018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B9B650-B93B-42E9-94EE-4CAE357DC1C0}" type="slidenum">
              <a:rPr lang="en-US" smtClean="0"/>
              <a:t>‹#›</a:t>
            </a:fld>
            <a:endParaRPr lang="en-US"/>
          </a:p>
        </p:txBody>
      </p:sp>
    </p:spTree>
    <p:extLst>
      <p:ext uri="{BB962C8B-B14F-4D97-AF65-F5344CB8AC3E}">
        <p14:creationId xmlns:p14="http://schemas.microsoft.com/office/powerpoint/2010/main" val="333642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E9298C-182E-4935-A056-B92D85CBEACC}" type="datetimeFigureOut">
              <a:rPr lang="en-US" smtClean="0"/>
              <a:t>9/21/2018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B9B650-B93B-42E9-94EE-4CAE357DC1C0}" type="slidenum">
              <a:rPr lang="en-US" smtClean="0"/>
              <a:t>‹#›</a:t>
            </a:fld>
            <a:endParaRPr lang="en-US"/>
          </a:p>
        </p:txBody>
      </p:sp>
    </p:spTree>
    <p:extLst>
      <p:ext uri="{BB962C8B-B14F-4D97-AF65-F5344CB8AC3E}">
        <p14:creationId xmlns:p14="http://schemas.microsoft.com/office/powerpoint/2010/main" val="918007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D7E9298C-182E-4935-A056-B92D85CBEACC}" type="datetimeFigureOut">
              <a:rPr lang="en-US" smtClean="0"/>
              <a:t>9/21/2018</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2B9B650-B93B-42E9-94EE-4CAE357DC1C0}"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71809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D7E9298C-182E-4935-A056-B92D85CBEACC}" type="datetimeFigureOut">
              <a:rPr lang="en-US" smtClean="0"/>
              <a:t>9/21/2018</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2B9B650-B93B-42E9-94EE-4CAE357DC1C0}"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86341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E9298C-182E-4935-A056-B92D85CBEACC}"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B9B650-B93B-42E9-94EE-4CAE357DC1C0}" type="slidenum">
              <a:rPr lang="en-US" smtClean="0"/>
              <a:t>‹#›</a:t>
            </a:fld>
            <a:endParaRPr lang="en-US"/>
          </a:p>
        </p:txBody>
      </p:sp>
    </p:spTree>
    <p:extLst>
      <p:ext uri="{BB962C8B-B14F-4D97-AF65-F5344CB8AC3E}">
        <p14:creationId xmlns:p14="http://schemas.microsoft.com/office/powerpoint/2010/main" val="622320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E9298C-182E-4935-A056-B92D85CBEACC}"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B9B650-B93B-42E9-94EE-4CAE357DC1C0}" type="slidenum">
              <a:rPr lang="en-US" smtClean="0"/>
              <a:t>‹#›</a:t>
            </a:fld>
            <a:endParaRPr lang="en-US"/>
          </a:p>
        </p:txBody>
      </p:sp>
    </p:spTree>
    <p:extLst>
      <p:ext uri="{BB962C8B-B14F-4D97-AF65-F5344CB8AC3E}">
        <p14:creationId xmlns:p14="http://schemas.microsoft.com/office/powerpoint/2010/main" val="4271326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D7E9298C-182E-4935-A056-B92D85CBEACC}" type="datetimeFigureOut">
              <a:rPr lang="en-US" smtClean="0"/>
              <a:t>9/21/2018</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B2B9B650-B93B-42E9-94EE-4CAE357DC1C0}"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27508988"/>
      </p:ext>
    </p:extLst>
  </p:cSld>
  <p:clrMap bg1="lt1" tx1="dk1" bg2="lt2" tx2="dk2" accent1="accent1" accent2="accent2" accent3="accent3" accent4="accent4" accent5="accent5" accent6="accent6" hlink="hlink" folHlink="folHlink"/>
  <p:sldLayoutIdLst>
    <p:sldLayoutId id="2147484059" r:id="rId1"/>
    <p:sldLayoutId id="2147484060" r:id="rId2"/>
    <p:sldLayoutId id="2147484061" r:id="rId3"/>
    <p:sldLayoutId id="2147484062" r:id="rId4"/>
    <p:sldLayoutId id="2147484063" r:id="rId5"/>
    <p:sldLayoutId id="2147484064" r:id="rId6"/>
    <p:sldLayoutId id="2147484065" r:id="rId7"/>
    <p:sldLayoutId id="2147484066" r:id="rId8"/>
    <p:sldLayoutId id="2147484067" r:id="rId9"/>
    <p:sldLayoutId id="2147484068" r:id="rId10"/>
    <p:sldLayoutId id="214748406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56B1D-CA6B-412F-B46D-7CFB37C95D49}"/>
              </a:ext>
            </a:extLst>
          </p:cNvPr>
          <p:cNvSpPr>
            <a:spLocks noGrp="1"/>
          </p:cNvSpPr>
          <p:nvPr>
            <p:ph type="ctrTitle"/>
          </p:nvPr>
        </p:nvSpPr>
        <p:spPr>
          <a:xfrm>
            <a:off x="1524000" y="1230294"/>
            <a:ext cx="9144000" cy="3906982"/>
          </a:xfrm>
        </p:spPr>
        <p:txBody>
          <a:bodyPr>
            <a:normAutofit/>
          </a:bodyPr>
          <a:lstStyle/>
          <a:p>
            <a:r>
              <a:rPr lang="en-US" sz="8000" b="1" dirty="0"/>
              <a:t>Sabbath &amp; Rest </a:t>
            </a:r>
            <a:br>
              <a:rPr lang="en-US" sz="8000" b="1" dirty="0"/>
            </a:br>
            <a:r>
              <a:rPr lang="en-US" sz="8000" b="1" dirty="0"/>
              <a:t>in a </a:t>
            </a:r>
            <a:br>
              <a:rPr lang="en-US" sz="8000" b="1" dirty="0"/>
            </a:br>
            <a:r>
              <a:rPr lang="en-US" sz="8000" b="1" dirty="0"/>
              <a:t>Non-Stop Culture</a:t>
            </a:r>
          </a:p>
        </p:txBody>
      </p:sp>
    </p:spTree>
    <p:extLst>
      <p:ext uri="{BB962C8B-B14F-4D97-AF65-F5344CB8AC3E}">
        <p14:creationId xmlns:p14="http://schemas.microsoft.com/office/powerpoint/2010/main" val="3121893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F01D1-B366-4B9A-83D9-78274F209DDE}"/>
              </a:ext>
            </a:extLst>
          </p:cNvPr>
          <p:cNvSpPr>
            <a:spLocks noGrp="1"/>
          </p:cNvSpPr>
          <p:nvPr>
            <p:ph type="title"/>
          </p:nvPr>
        </p:nvSpPr>
        <p:spPr/>
        <p:txBody>
          <a:bodyPr>
            <a:normAutofit/>
          </a:bodyPr>
          <a:lstStyle/>
          <a:p>
            <a:r>
              <a:rPr lang="en-US" sz="6000" b="1" dirty="0"/>
              <a:t>Sabbath Myths:</a:t>
            </a:r>
          </a:p>
        </p:txBody>
      </p:sp>
      <p:sp>
        <p:nvSpPr>
          <p:cNvPr id="3" name="Content Placeholder 2">
            <a:extLst>
              <a:ext uri="{FF2B5EF4-FFF2-40B4-BE49-F238E27FC236}">
                <a16:creationId xmlns:a16="http://schemas.microsoft.com/office/drawing/2014/main" id="{4072C3A0-B2AD-4B32-86DC-0B51C8424039}"/>
              </a:ext>
            </a:extLst>
          </p:cNvPr>
          <p:cNvSpPr>
            <a:spLocks noGrp="1"/>
          </p:cNvSpPr>
          <p:nvPr>
            <p:ph idx="1"/>
          </p:nvPr>
        </p:nvSpPr>
        <p:spPr>
          <a:xfrm>
            <a:off x="638700" y="1825625"/>
            <a:ext cx="10915996" cy="4351338"/>
          </a:xfrm>
        </p:spPr>
        <p:txBody>
          <a:bodyPr>
            <a:normAutofit/>
          </a:bodyPr>
          <a:lstStyle/>
          <a:p>
            <a:r>
              <a:rPr lang="en-US" sz="4000" dirty="0"/>
              <a:t>Has to be on Sunday</a:t>
            </a:r>
          </a:p>
          <a:p>
            <a:r>
              <a:rPr lang="en-US" sz="4000" dirty="0"/>
              <a:t>The last day after EVERYTHING else has been done</a:t>
            </a:r>
          </a:p>
          <a:p>
            <a:r>
              <a:rPr lang="en-US" sz="4000" dirty="0"/>
              <a:t>Everyone rests and is alone</a:t>
            </a:r>
          </a:p>
          <a:p>
            <a:r>
              <a:rPr lang="en-US" sz="4000" dirty="0"/>
              <a:t>It is only for those heavily involved in ministry</a:t>
            </a:r>
          </a:p>
          <a:p>
            <a:r>
              <a:rPr lang="en-US" sz="4000" dirty="0"/>
              <a:t>Sabbatical is taken as disciplinary action</a:t>
            </a:r>
          </a:p>
          <a:p>
            <a:endParaRPr lang="en-US" dirty="0"/>
          </a:p>
          <a:p>
            <a:endParaRPr lang="en-US" dirty="0"/>
          </a:p>
        </p:txBody>
      </p:sp>
    </p:spTree>
    <p:extLst>
      <p:ext uri="{BB962C8B-B14F-4D97-AF65-F5344CB8AC3E}">
        <p14:creationId xmlns:p14="http://schemas.microsoft.com/office/powerpoint/2010/main" val="3528310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E15450-F36F-44C9-B420-632A911C2222}"/>
              </a:ext>
            </a:extLst>
          </p:cNvPr>
          <p:cNvSpPr>
            <a:spLocks noGrp="1"/>
          </p:cNvSpPr>
          <p:nvPr>
            <p:ph idx="1"/>
          </p:nvPr>
        </p:nvSpPr>
        <p:spPr/>
        <p:txBody>
          <a:bodyPr>
            <a:normAutofit/>
          </a:bodyPr>
          <a:lstStyle/>
          <a:p>
            <a:r>
              <a:rPr lang="en-US" sz="4000" dirty="0"/>
              <a:t>Definition: Rest</a:t>
            </a:r>
          </a:p>
          <a:p>
            <a:r>
              <a:rPr lang="en-US" sz="4000" dirty="0"/>
              <a:t>Hebrew Definition: A day of ceasing</a:t>
            </a:r>
          </a:p>
        </p:txBody>
      </p:sp>
    </p:spTree>
    <p:extLst>
      <p:ext uri="{BB962C8B-B14F-4D97-AF65-F5344CB8AC3E}">
        <p14:creationId xmlns:p14="http://schemas.microsoft.com/office/powerpoint/2010/main" val="2522270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3D3C1-0F2C-4120-BC8A-0F4391B54E0B}"/>
              </a:ext>
            </a:extLst>
          </p:cNvPr>
          <p:cNvSpPr>
            <a:spLocks noGrp="1"/>
          </p:cNvSpPr>
          <p:nvPr>
            <p:ph type="title"/>
          </p:nvPr>
        </p:nvSpPr>
        <p:spPr/>
        <p:txBody>
          <a:bodyPr>
            <a:normAutofit/>
          </a:bodyPr>
          <a:lstStyle/>
          <a:p>
            <a:r>
              <a:rPr lang="en-US" sz="6000" b="1" u="sng" dirty="0"/>
              <a:t>Why is it so hard to rest?</a:t>
            </a:r>
          </a:p>
        </p:txBody>
      </p:sp>
      <p:sp>
        <p:nvSpPr>
          <p:cNvPr id="3" name="Content Placeholder 2">
            <a:extLst>
              <a:ext uri="{FF2B5EF4-FFF2-40B4-BE49-F238E27FC236}">
                <a16:creationId xmlns:a16="http://schemas.microsoft.com/office/drawing/2014/main" id="{F23E0F2A-08FF-4B62-9FFB-086BB3578C74}"/>
              </a:ext>
            </a:extLst>
          </p:cNvPr>
          <p:cNvSpPr>
            <a:spLocks noGrp="1"/>
          </p:cNvSpPr>
          <p:nvPr>
            <p:ph idx="1"/>
          </p:nvPr>
        </p:nvSpPr>
        <p:spPr/>
        <p:txBody>
          <a:bodyPr>
            <a:normAutofit/>
          </a:bodyPr>
          <a:lstStyle/>
          <a:p>
            <a:r>
              <a:rPr lang="en-US" sz="4000" dirty="0"/>
              <a:t>Society tells us to go all the time</a:t>
            </a:r>
          </a:p>
          <a:p>
            <a:r>
              <a:rPr lang="en-US" sz="4000" dirty="0"/>
              <a:t>There is always something to do</a:t>
            </a:r>
          </a:p>
          <a:p>
            <a:r>
              <a:rPr lang="en-US" sz="4000" dirty="0"/>
              <a:t>We are terrified of silence</a:t>
            </a:r>
          </a:p>
          <a:p>
            <a:r>
              <a:rPr lang="en-US" sz="4000" dirty="0"/>
              <a:t>We are afraid of being unimportant</a:t>
            </a:r>
          </a:p>
          <a:p>
            <a:r>
              <a:rPr lang="en-US" sz="4000" dirty="0"/>
              <a:t>We don’t want to miss out on something</a:t>
            </a:r>
          </a:p>
        </p:txBody>
      </p:sp>
    </p:spTree>
    <p:extLst>
      <p:ext uri="{BB962C8B-B14F-4D97-AF65-F5344CB8AC3E}">
        <p14:creationId xmlns:p14="http://schemas.microsoft.com/office/powerpoint/2010/main" val="167209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E8CE0-BD6F-4AE1-9B96-1B7C7F109954}"/>
              </a:ext>
            </a:extLst>
          </p:cNvPr>
          <p:cNvSpPr>
            <a:spLocks noGrp="1"/>
          </p:cNvSpPr>
          <p:nvPr>
            <p:ph type="title"/>
          </p:nvPr>
        </p:nvSpPr>
        <p:spPr>
          <a:xfrm>
            <a:off x="838200" y="266008"/>
            <a:ext cx="10515600" cy="2429396"/>
          </a:xfrm>
        </p:spPr>
        <p:txBody>
          <a:bodyPr>
            <a:noAutofit/>
          </a:bodyPr>
          <a:lstStyle/>
          <a:p>
            <a:r>
              <a:rPr lang="en-US" sz="3600" b="1" u="sng" dirty="0"/>
              <a:t>Genesis 2:2</a:t>
            </a:r>
            <a:br>
              <a:rPr lang="en-US" sz="3600" dirty="0"/>
            </a:br>
            <a:r>
              <a:rPr lang="en-US" sz="3600" dirty="0"/>
              <a:t>“By the seventh day God had finished the work he had been doing; so on the seventh day he rested from all his work.”</a:t>
            </a:r>
          </a:p>
        </p:txBody>
      </p:sp>
      <p:sp>
        <p:nvSpPr>
          <p:cNvPr id="4" name="Title 1">
            <a:extLst>
              <a:ext uri="{FF2B5EF4-FFF2-40B4-BE49-F238E27FC236}">
                <a16:creationId xmlns:a16="http://schemas.microsoft.com/office/drawing/2014/main" id="{97F3DA1C-6BEE-451D-A361-1FA38352061B}"/>
              </a:ext>
            </a:extLst>
          </p:cNvPr>
          <p:cNvSpPr txBox="1">
            <a:spLocks/>
          </p:cNvSpPr>
          <p:nvPr/>
        </p:nvSpPr>
        <p:spPr>
          <a:xfrm>
            <a:off x="838200" y="2579022"/>
            <a:ext cx="10515600" cy="1460961"/>
          </a:xfrm>
          <a:prstGeom prst="rect">
            <a:avLst/>
          </a:prstGeom>
        </p:spPr>
        <p:txBody>
          <a:bodyPr vert="horz" lIns="91440" tIns="45720" rIns="91440" bIns="45720" rtlCol="0" anchor="t">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n-US" sz="3600" b="1" u="sng" dirty="0"/>
              <a:t>Exodus 20:8</a:t>
            </a:r>
            <a:br>
              <a:rPr lang="en-US" sz="3600" dirty="0"/>
            </a:br>
            <a:r>
              <a:rPr lang="en-US" sz="3600" dirty="0"/>
              <a:t>“Remember the sabbath day by keeping it holy.”</a:t>
            </a:r>
            <a:br>
              <a:rPr lang="en-US" sz="3600" dirty="0"/>
            </a:br>
            <a:endParaRPr lang="en-US" sz="3600" dirty="0"/>
          </a:p>
        </p:txBody>
      </p:sp>
      <p:sp>
        <p:nvSpPr>
          <p:cNvPr id="5" name="Title 1">
            <a:extLst>
              <a:ext uri="{FF2B5EF4-FFF2-40B4-BE49-F238E27FC236}">
                <a16:creationId xmlns:a16="http://schemas.microsoft.com/office/drawing/2014/main" id="{E095F439-5F42-473E-86D6-2AEAF9CEC32A}"/>
              </a:ext>
            </a:extLst>
          </p:cNvPr>
          <p:cNvSpPr txBox="1">
            <a:spLocks/>
          </p:cNvSpPr>
          <p:nvPr/>
        </p:nvSpPr>
        <p:spPr>
          <a:xfrm>
            <a:off x="838200" y="4210396"/>
            <a:ext cx="10515600" cy="2429397"/>
          </a:xfrm>
          <a:prstGeom prst="rect">
            <a:avLst/>
          </a:prstGeom>
        </p:spPr>
        <p:txBody>
          <a:bodyPr vert="horz" lIns="91440" tIns="45720" rIns="91440" bIns="45720" rtlCol="0" anchor="t">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n-US" sz="3600" b="1" u="sng" dirty="0"/>
              <a:t>Mark 2:27-28</a:t>
            </a:r>
            <a:br>
              <a:rPr lang="en-US" sz="3600" dirty="0"/>
            </a:br>
            <a:r>
              <a:rPr lang="en-US" sz="3600" dirty="0"/>
              <a:t>“The sabbath was made for man, not man for the Sabbath. So the Son of Man is Lord even of the Sabbath.”</a:t>
            </a:r>
          </a:p>
        </p:txBody>
      </p:sp>
    </p:spTree>
    <p:extLst>
      <p:ext uri="{BB962C8B-B14F-4D97-AF65-F5344CB8AC3E}">
        <p14:creationId xmlns:p14="http://schemas.microsoft.com/office/powerpoint/2010/main" val="3117640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F8CBA8-44E0-4B83-9D01-4804F54AE4EF}"/>
              </a:ext>
            </a:extLst>
          </p:cNvPr>
          <p:cNvSpPr>
            <a:spLocks noGrp="1"/>
          </p:cNvSpPr>
          <p:nvPr>
            <p:ph idx="1"/>
          </p:nvPr>
        </p:nvSpPr>
        <p:spPr>
          <a:xfrm>
            <a:off x="838200" y="315884"/>
            <a:ext cx="10515600" cy="6301047"/>
          </a:xfrm>
        </p:spPr>
        <p:txBody>
          <a:bodyPr>
            <a:noAutofit/>
          </a:bodyPr>
          <a:lstStyle/>
          <a:p>
            <a:pPr marL="0" indent="0">
              <a:buNone/>
            </a:pPr>
            <a:r>
              <a:rPr lang="en-US" sz="3700" b="1" u="sng" dirty="0"/>
              <a:t>Luke 10:38-42</a:t>
            </a:r>
          </a:p>
          <a:p>
            <a:pPr marL="0" indent="0">
              <a:buNone/>
            </a:pPr>
            <a:r>
              <a:rPr lang="en-US" sz="3400" dirty="0"/>
              <a:t>“Now as they were traveling along, He entered a village; and a woman named Martha welcomed Him into her home. She had a sister called Mary, who was seated at the Lord’s feet, listening to His word. But Martha was distracted with all her preparations; and she came up </a:t>
            </a:r>
            <a:r>
              <a:rPr lang="en-US" sz="3400" i="1" dirty="0"/>
              <a:t>to Him</a:t>
            </a:r>
            <a:r>
              <a:rPr lang="en-US" sz="3400" dirty="0"/>
              <a:t> and said, “Lord, do You not care that my sister has left me to do all the serving alone? Then tell her to help me.” But the Lord answered and said to her, “Martha, Martha, you are worried and bothered about so many things; but </a:t>
            </a:r>
            <a:r>
              <a:rPr lang="en-US" sz="3400" i="1" dirty="0"/>
              <a:t>only</a:t>
            </a:r>
            <a:r>
              <a:rPr lang="en-US" sz="3400" dirty="0"/>
              <a:t> one thing is necessary, for Mary has chosen the good part, which shall not be taken away from her.”</a:t>
            </a:r>
          </a:p>
        </p:txBody>
      </p:sp>
    </p:spTree>
    <p:extLst>
      <p:ext uri="{BB962C8B-B14F-4D97-AF65-F5344CB8AC3E}">
        <p14:creationId xmlns:p14="http://schemas.microsoft.com/office/powerpoint/2010/main" val="1830911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A4203-C939-4803-ADB2-3CA711F86D54}"/>
              </a:ext>
            </a:extLst>
          </p:cNvPr>
          <p:cNvSpPr>
            <a:spLocks noGrp="1"/>
          </p:cNvSpPr>
          <p:nvPr>
            <p:ph type="title"/>
          </p:nvPr>
        </p:nvSpPr>
        <p:spPr/>
        <p:txBody>
          <a:bodyPr>
            <a:normAutofit/>
          </a:bodyPr>
          <a:lstStyle/>
          <a:p>
            <a:r>
              <a:rPr lang="en-US" sz="5000" b="1" dirty="0"/>
              <a:t>Why is this so important?</a:t>
            </a:r>
          </a:p>
        </p:txBody>
      </p:sp>
      <p:sp>
        <p:nvSpPr>
          <p:cNvPr id="3" name="Content Placeholder 2">
            <a:extLst>
              <a:ext uri="{FF2B5EF4-FFF2-40B4-BE49-F238E27FC236}">
                <a16:creationId xmlns:a16="http://schemas.microsoft.com/office/drawing/2014/main" id="{738397A0-7051-4BCE-9E64-57E61ABFDE40}"/>
              </a:ext>
            </a:extLst>
          </p:cNvPr>
          <p:cNvSpPr>
            <a:spLocks noGrp="1"/>
          </p:cNvSpPr>
          <p:nvPr>
            <p:ph idx="1"/>
          </p:nvPr>
        </p:nvSpPr>
        <p:spPr/>
        <p:txBody>
          <a:bodyPr>
            <a:normAutofit/>
          </a:bodyPr>
          <a:lstStyle/>
          <a:p>
            <a:r>
              <a:rPr lang="en-US" sz="3500" dirty="0"/>
              <a:t>Because stress and problems are real in our lives, and we cannot do this alone and we will not survive without rest. </a:t>
            </a:r>
          </a:p>
        </p:txBody>
      </p:sp>
    </p:spTree>
    <p:extLst>
      <p:ext uri="{BB962C8B-B14F-4D97-AF65-F5344CB8AC3E}">
        <p14:creationId xmlns:p14="http://schemas.microsoft.com/office/powerpoint/2010/main" val="1578098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AB9A3-A1CD-461A-B593-72B3CDB0E5EE}"/>
              </a:ext>
            </a:extLst>
          </p:cNvPr>
          <p:cNvSpPr>
            <a:spLocks noGrp="1"/>
          </p:cNvSpPr>
          <p:nvPr>
            <p:ph type="title"/>
          </p:nvPr>
        </p:nvSpPr>
        <p:spPr>
          <a:xfrm>
            <a:off x="838200" y="365126"/>
            <a:ext cx="10515600" cy="831908"/>
          </a:xfrm>
        </p:spPr>
        <p:txBody>
          <a:bodyPr>
            <a:normAutofit/>
          </a:bodyPr>
          <a:lstStyle/>
          <a:p>
            <a:r>
              <a:rPr lang="en-US" sz="5000" b="1" dirty="0"/>
              <a:t>Statistics:</a:t>
            </a:r>
          </a:p>
        </p:txBody>
      </p:sp>
      <p:sp>
        <p:nvSpPr>
          <p:cNvPr id="3" name="Content Placeholder 2">
            <a:extLst>
              <a:ext uri="{FF2B5EF4-FFF2-40B4-BE49-F238E27FC236}">
                <a16:creationId xmlns:a16="http://schemas.microsoft.com/office/drawing/2014/main" id="{EA3EEC41-F286-4BFC-96EF-D6B0F181106A}"/>
              </a:ext>
            </a:extLst>
          </p:cNvPr>
          <p:cNvSpPr>
            <a:spLocks noGrp="1"/>
          </p:cNvSpPr>
          <p:nvPr>
            <p:ph idx="1"/>
          </p:nvPr>
        </p:nvSpPr>
        <p:spPr>
          <a:xfrm>
            <a:off x="838200" y="1745673"/>
            <a:ext cx="10515600" cy="4921134"/>
          </a:xfrm>
        </p:spPr>
        <p:txBody>
          <a:bodyPr>
            <a:normAutofit/>
          </a:bodyPr>
          <a:lstStyle/>
          <a:p>
            <a:pPr lvl="0"/>
            <a:r>
              <a:rPr lang="en-US" sz="3500" dirty="0"/>
              <a:t>½ of ministers when they graduate quit, usually due to burn out. </a:t>
            </a:r>
          </a:p>
          <a:p>
            <a:pPr lvl="0"/>
            <a:r>
              <a:rPr lang="en-US" sz="3500" dirty="0"/>
              <a:t>#2 reason why ministers, and those in ministry quit is because of health issues.</a:t>
            </a:r>
          </a:p>
          <a:p>
            <a:pPr lvl="1"/>
            <a:r>
              <a:rPr lang="en-US" sz="3000" dirty="0"/>
              <a:t>One study showed that people in ministry are more unhealthy than those who aren’t. </a:t>
            </a:r>
          </a:p>
          <a:p>
            <a:endParaRPr lang="en-US" dirty="0"/>
          </a:p>
        </p:txBody>
      </p:sp>
    </p:spTree>
    <p:extLst>
      <p:ext uri="{BB962C8B-B14F-4D97-AF65-F5344CB8AC3E}">
        <p14:creationId xmlns:p14="http://schemas.microsoft.com/office/powerpoint/2010/main" val="88675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0148BD-A9E2-45AB-8F26-32BD910C9F60}"/>
              </a:ext>
            </a:extLst>
          </p:cNvPr>
          <p:cNvSpPr>
            <a:spLocks noGrp="1"/>
          </p:cNvSpPr>
          <p:nvPr>
            <p:ph idx="1"/>
          </p:nvPr>
        </p:nvSpPr>
        <p:spPr>
          <a:xfrm>
            <a:off x="838200" y="1147156"/>
            <a:ext cx="10515600" cy="5029807"/>
          </a:xfrm>
        </p:spPr>
        <p:txBody>
          <a:bodyPr>
            <a:normAutofit lnSpcReduction="10000"/>
          </a:bodyPr>
          <a:lstStyle/>
          <a:p>
            <a:pPr lvl="1"/>
            <a:r>
              <a:rPr lang="en-US" sz="3000" dirty="0"/>
              <a:t>Some of the most common health issues among ministers are:</a:t>
            </a:r>
          </a:p>
          <a:p>
            <a:pPr lvl="2"/>
            <a:r>
              <a:rPr lang="en-US" sz="2800" dirty="0"/>
              <a:t>Insomnia</a:t>
            </a:r>
          </a:p>
          <a:p>
            <a:pPr lvl="2"/>
            <a:r>
              <a:rPr lang="en-US" sz="2800" dirty="0"/>
              <a:t>Anxiety</a:t>
            </a:r>
          </a:p>
          <a:p>
            <a:pPr lvl="2"/>
            <a:r>
              <a:rPr lang="en-US" sz="2800" dirty="0"/>
              <a:t>Depression</a:t>
            </a:r>
          </a:p>
          <a:p>
            <a:pPr lvl="2"/>
            <a:r>
              <a:rPr lang="en-US" sz="2800" dirty="0"/>
              <a:t>Headaches</a:t>
            </a:r>
          </a:p>
          <a:p>
            <a:pPr lvl="2"/>
            <a:r>
              <a:rPr lang="en-US" sz="2800" dirty="0"/>
              <a:t>Immune System Issues</a:t>
            </a:r>
          </a:p>
          <a:p>
            <a:pPr lvl="2"/>
            <a:r>
              <a:rPr lang="en-US" sz="2800" dirty="0"/>
              <a:t>High Blood Pressure</a:t>
            </a:r>
          </a:p>
          <a:p>
            <a:pPr lvl="2"/>
            <a:r>
              <a:rPr lang="en-US" sz="2800" dirty="0"/>
              <a:t>Irritability</a:t>
            </a:r>
          </a:p>
          <a:p>
            <a:pPr lvl="2"/>
            <a:r>
              <a:rPr lang="en-US" sz="2800" dirty="0"/>
              <a:t>Feeling overwhelmed</a:t>
            </a:r>
          </a:p>
          <a:p>
            <a:pPr lvl="2"/>
            <a:r>
              <a:rPr lang="en-US" sz="2800" dirty="0"/>
              <a:t>The list goes on</a:t>
            </a:r>
          </a:p>
          <a:p>
            <a:endParaRPr lang="en-US" dirty="0"/>
          </a:p>
        </p:txBody>
      </p:sp>
    </p:spTree>
    <p:extLst>
      <p:ext uri="{BB962C8B-B14F-4D97-AF65-F5344CB8AC3E}">
        <p14:creationId xmlns:p14="http://schemas.microsoft.com/office/powerpoint/2010/main" val="992065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fade">
                                      <p:cBhvr>
                                        <p:cTn id="3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BA29B-82E1-4639-8FE7-8D475F0FC041}"/>
              </a:ext>
            </a:extLst>
          </p:cNvPr>
          <p:cNvSpPr>
            <a:spLocks noGrp="1"/>
          </p:cNvSpPr>
          <p:nvPr>
            <p:ph type="title"/>
          </p:nvPr>
        </p:nvSpPr>
        <p:spPr>
          <a:xfrm>
            <a:off x="838200" y="2128058"/>
            <a:ext cx="10515600" cy="1963723"/>
          </a:xfrm>
        </p:spPr>
        <p:txBody>
          <a:bodyPr>
            <a:noAutofit/>
          </a:bodyPr>
          <a:lstStyle/>
          <a:p>
            <a:pPr algn="ctr"/>
            <a:r>
              <a:rPr lang="en-US" sz="6000" b="1" dirty="0"/>
              <a:t>How do you take a sabbath in such a busy world?</a:t>
            </a:r>
          </a:p>
        </p:txBody>
      </p:sp>
    </p:spTree>
    <p:extLst>
      <p:ext uri="{BB962C8B-B14F-4D97-AF65-F5344CB8AC3E}">
        <p14:creationId xmlns:p14="http://schemas.microsoft.com/office/powerpoint/2010/main" val="599868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668E7F-A96B-4CC4-BB8E-BA1E1C14C034}"/>
              </a:ext>
            </a:extLst>
          </p:cNvPr>
          <p:cNvSpPr>
            <a:spLocks noGrp="1"/>
          </p:cNvSpPr>
          <p:nvPr>
            <p:ph idx="1"/>
          </p:nvPr>
        </p:nvSpPr>
        <p:spPr>
          <a:xfrm>
            <a:off x="838200" y="931025"/>
            <a:ext cx="10515600" cy="5245938"/>
          </a:xfrm>
        </p:spPr>
        <p:txBody>
          <a:bodyPr>
            <a:normAutofit/>
          </a:bodyPr>
          <a:lstStyle/>
          <a:p>
            <a:pPr marL="0" indent="0">
              <a:buNone/>
            </a:pPr>
            <a:r>
              <a:rPr lang="en-US" sz="3500" b="1" u="sng" dirty="0"/>
              <a:t>Hebrews 12: 1-2</a:t>
            </a:r>
          </a:p>
          <a:p>
            <a:pPr marL="0" indent="0">
              <a:buNone/>
            </a:pPr>
            <a:r>
              <a:rPr lang="en-US" sz="3500" dirty="0"/>
              <a:t> Therefore, since we have so great a cloud of witnesses surrounding us, let us also lay aside every encumbrance and the sin which so easily entangles us, and let us run with endurance the race that is set before us, fixing our eyes on Jesus, the author and perfecter of faith, who for the joy set before Him endured the cross, despising the shame, and has sat down at the right hand of the throne of God.</a:t>
            </a:r>
          </a:p>
        </p:txBody>
      </p:sp>
    </p:spTree>
    <p:extLst>
      <p:ext uri="{BB962C8B-B14F-4D97-AF65-F5344CB8AC3E}">
        <p14:creationId xmlns:p14="http://schemas.microsoft.com/office/powerpoint/2010/main" val="1398609574"/>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TM10001105[[fn=Crop]]</Template>
  <TotalTime>39</TotalTime>
  <Words>245</Words>
  <Application>Microsoft Office PowerPoint</Application>
  <PresentationFormat>Widescreen</PresentationFormat>
  <Paragraphs>39</Paragraphs>
  <Slides>11</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11</vt:i4>
      </vt:variant>
    </vt:vector>
  </HeadingPairs>
  <TitlesOfParts>
    <vt:vector size="13" baseType="lpstr">
      <vt:lpstr>Franklin Gothic Book</vt:lpstr>
      <vt:lpstr>Crop</vt:lpstr>
      <vt:lpstr>Sabbath &amp; Rest  in a  Non-Stop Culture</vt:lpstr>
      <vt:lpstr>Sabbath Myths:</vt:lpstr>
      <vt:lpstr>PowerPoint Presentation</vt:lpstr>
      <vt:lpstr>Why is it so hard to rest?</vt:lpstr>
      <vt:lpstr>Genesis 2:2 “By the seventh day God had finished the work he had been doing; so on the seventh day he rested from all his work.”</vt:lpstr>
      <vt:lpstr>PowerPoint Presentation</vt:lpstr>
      <vt:lpstr>Why is this so important?</vt:lpstr>
      <vt:lpstr>Statistics:</vt:lpstr>
      <vt:lpstr>PowerPoint Presentation</vt:lpstr>
      <vt:lpstr>How do you take a sabbath in such a busy world?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Sabbath &amp; Rest  in a  Non-Stop Culture</dc:title>
  <dc:creator>House Church</dc:creator>
  <cp:lastModifiedBy>House Church</cp:lastModifiedBy>
  <cp:revision>6</cp:revision>
  <dcterms:created xsi:type="dcterms:W3CDTF">2018-09-21T22:04:54Z</dcterms:created>
  <dcterms:modified xsi:type="dcterms:W3CDTF">2018-09-21T22:44:41Z</dcterms:modified>
</cp:coreProperties>
</file>